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Nanum Gothic 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9506" cy="10441719"/>
          </a:xfrm>
          <a:prstGeom prst="rect">
            <a:avLst/>
          </a:prstGeom>
          <a:solidFill>
            <a:srgbClr val="6249DA"/>
          </a:solidFill>
        </p:spPr>
      </p:sp>
      <p:sp>
        <p:nvSpPr>
          <p:cNvPr id="3" name="Freeform 3"/>
          <p:cNvSpPr/>
          <p:nvPr/>
        </p:nvSpPr>
        <p:spPr>
          <a:xfrm>
            <a:off x="847686" y="4921081"/>
            <a:ext cx="3830713" cy="3959394"/>
          </a:xfrm>
          <a:custGeom>
            <a:avLst/>
            <a:gdLst/>
            <a:ahLst/>
            <a:cxnLst/>
            <a:rect l="l" t="t" r="r" b="b"/>
            <a:pathLst>
              <a:path w="3830713" h="3959394">
                <a:moveTo>
                  <a:pt x="0" y="0"/>
                </a:moveTo>
                <a:lnTo>
                  <a:pt x="3830713" y="0"/>
                </a:lnTo>
                <a:lnTo>
                  <a:pt x="3830713" y="3959394"/>
                </a:lnTo>
                <a:lnTo>
                  <a:pt x="0" y="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857">
            <a:off x="2510998" y="3897451"/>
            <a:ext cx="735623" cy="899844"/>
          </a:xfrm>
          <a:custGeom>
            <a:avLst/>
            <a:gdLst/>
            <a:ahLst/>
            <a:cxnLst/>
            <a:rect l="l" t="t" r="r" b="b"/>
            <a:pathLst>
              <a:path w="735623" h="899844">
                <a:moveTo>
                  <a:pt x="0" y="0"/>
                </a:moveTo>
                <a:lnTo>
                  <a:pt x="735622" y="0"/>
                </a:lnTo>
                <a:lnTo>
                  <a:pt x="735622" y="899844"/>
                </a:lnTo>
                <a:lnTo>
                  <a:pt x="0" y="89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37863" y="3109894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134758" y="4017985"/>
            <a:ext cx="8348188" cy="2405749"/>
            <a:chOff x="0" y="0"/>
            <a:chExt cx="11130917" cy="320766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2"/>
              <a:ext cx="11130917" cy="1739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>
                  <a:solidFill>
                    <a:srgbClr val="6249DA"/>
                  </a:solidFill>
                  <a:latin typeface="Nanum Gothic Bold"/>
                  <a:ea typeface="Nanum Gothic Bold"/>
                </a:rPr>
                <a:t>그룹웨어 + PMS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66782"/>
              <a:ext cx="11130917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ea typeface="Nanum Gothic Bold"/>
                </a:rPr>
                <a:t>대덕인재개발원 최종프로젝트 착수발표</a:t>
              </a:r>
            </a:p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latin typeface="Nanum Gothic Bold"/>
                  <a:ea typeface="Nanum Gothic Bold"/>
                </a:rPr>
                <a:t>4조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35091" y="2200673"/>
            <a:ext cx="14028320" cy="6647655"/>
          </a:xfrm>
          <a:custGeom>
            <a:avLst/>
            <a:gdLst/>
            <a:ahLst/>
            <a:cxnLst/>
            <a:rect l="l" t="t" r="r" b="b"/>
            <a:pathLst>
              <a:path w="14028320" h="6647655">
                <a:moveTo>
                  <a:pt x="0" y="0"/>
                </a:moveTo>
                <a:lnTo>
                  <a:pt x="14028321" y="0"/>
                </a:lnTo>
                <a:lnTo>
                  <a:pt x="14028321" y="6647654"/>
                </a:lnTo>
                <a:lnTo>
                  <a:pt x="0" y="664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요구사항정의서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72483" y="2191233"/>
            <a:ext cx="13343034" cy="6666535"/>
          </a:xfrm>
          <a:custGeom>
            <a:avLst/>
            <a:gdLst/>
            <a:ahLst/>
            <a:cxnLst/>
            <a:rect l="l" t="t" r="r" b="b"/>
            <a:pathLst>
              <a:path w="13343034" h="6666535">
                <a:moveTo>
                  <a:pt x="0" y="0"/>
                </a:moveTo>
                <a:lnTo>
                  <a:pt x="13343034" y="0"/>
                </a:lnTo>
                <a:lnTo>
                  <a:pt x="13343034" y="6666534"/>
                </a:lnTo>
                <a:lnTo>
                  <a:pt x="0" y="666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직원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4766" y="2157881"/>
            <a:ext cx="8958469" cy="6733239"/>
          </a:xfrm>
          <a:custGeom>
            <a:avLst/>
            <a:gdLst/>
            <a:ahLst/>
            <a:cxnLst/>
            <a:rect l="l" t="t" r="r" b="b"/>
            <a:pathLst>
              <a:path w="8958469" h="6733239">
                <a:moveTo>
                  <a:pt x="0" y="0"/>
                </a:moveTo>
                <a:lnTo>
                  <a:pt x="8958468" y="0"/>
                </a:lnTo>
                <a:lnTo>
                  <a:pt x="8958468" y="6733238"/>
                </a:lnTo>
                <a:lnTo>
                  <a:pt x="0" y="673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관리자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개발환경 및 특이기술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46612" y="2115974"/>
            <a:ext cx="14194775" cy="6786982"/>
          </a:xfrm>
          <a:custGeom>
            <a:avLst/>
            <a:gdLst/>
            <a:ahLst/>
            <a:cxnLst/>
            <a:rect l="l" t="t" r="r" b="b"/>
            <a:pathLst>
              <a:path w="14194775" h="6786982">
                <a:moveTo>
                  <a:pt x="0" y="0"/>
                </a:moveTo>
                <a:lnTo>
                  <a:pt x="14194776" y="0"/>
                </a:lnTo>
                <a:lnTo>
                  <a:pt x="14194776" y="6786981"/>
                </a:lnTo>
                <a:lnTo>
                  <a:pt x="0" y="6786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개발환경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73601" y="2090662"/>
            <a:ext cx="13740798" cy="6837605"/>
          </a:xfrm>
          <a:custGeom>
            <a:avLst/>
            <a:gdLst/>
            <a:ahLst/>
            <a:cxnLst/>
            <a:rect l="l" t="t" r="r" b="b"/>
            <a:pathLst>
              <a:path w="13740798" h="6837605">
                <a:moveTo>
                  <a:pt x="0" y="0"/>
                </a:moveTo>
                <a:lnTo>
                  <a:pt x="13740798" y="0"/>
                </a:lnTo>
                <a:lnTo>
                  <a:pt x="13740798" y="6837605"/>
                </a:lnTo>
                <a:lnTo>
                  <a:pt x="0" y="6837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특이기술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설계산출물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TextBox 3"/>
          <p:cNvSpPr txBox="1"/>
          <p:nvPr/>
        </p:nvSpPr>
        <p:spPr>
          <a:xfrm>
            <a:off x="0" y="4754309"/>
            <a:ext cx="48721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latin typeface="Nanum Gothic Bold"/>
                <a:ea typeface="Nanum Gothic Bold"/>
              </a:rPr>
              <a:t>물리/논리 ERD</a:t>
            </a:r>
          </a:p>
        </p:txBody>
      </p:sp>
      <p:sp>
        <p:nvSpPr>
          <p:cNvPr id="4" name="Freeform 4"/>
          <p:cNvSpPr/>
          <p:nvPr/>
        </p:nvSpPr>
        <p:spPr>
          <a:xfrm>
            <a:off x="736974" y="3638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80604" y="1185346"/>
            <a:ext cx="12622354" cy="8072954"/>
          </a:xfrm>
          <a:custGeom>
            <a:avLst/>
            <a:gdLst/>
            <a:ahLst/>
            <a:cxnLst/>
            <a:rect l="l" t="t" r="r" b="b"/>
            <a:pathLst>
              <a:path w="12622354" h="8072954">
                <a:moveTo>
                  <a:pt x="0" y="0"/>
                </a:moveTo>
                <a:lnTo>
                  <a:pt x="12622354" y="0"/>
                </a:lnTo>
                <a:lnTo>
                  <a:pt x="12622354" y="8072954"/>
                </a:lnTo>
                <a:lnTo>
                  <a:pt x="0" y="80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95675" y="1028700"/>
            <a:ext cx="10963625" cy="8229600"/>
          </a:xfrm>
          <a:custGeom>
            <a:avLst/>
            <a:gdLst/>
            <a:ahLst/>
            <a:cxnLst/>
            <a:rect l="l" t="t" r="r" b="b"/>
            <a:pathLst>
              <a:path w="10963625" h="8229600">
                <a:moveTo>
                  <a:pt x="0" y="0"/>
                </a:moveTo>
                <a:lnTo>
                  <a:pt x="10963625" y="0"/>
                </a:lnTo>
                <a:lnTo>
                  <a:pt x="109636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2870" y="1028700"/>
            <a:ext cx="10896430" cy="8229600"/>
          </a:xfrm>
          <a:custGeom>
            <a:avLst/>
            <a:gdLst/>
            <a:ahLst/>
            <a:cxnLst/>
            <a:rect l="l" t="t" r="r" b="b"/>
            <a:pathLst>
              <a:path w="10896430" h="8229600">
                <a:moveTo>
                  <a:pt x="0" y="0"/>
                </a:moveTo>
                <a:lnTo>
                  <a:pt x="10896430" y="0"/>
                </a:lnTo>
                <a:lnTo>
                  <a:pt x="10896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95869" y="4645387"/>
            <a:ext cx="5270382" cy="4861927"/>
          </a:xfrm>
          <a:custGeom>
            <a:avLst/>
            <a:gdLst/>
            <a:ahLst/>
            <a:cxnLst/>
            <a:rect l="l" t="t" r="r" b="b"/>
            <a:pathLst>
              <a:path w="5270382" h="4861927">
                <a:moveTo>
                  <a:pt x="5270381" y="0"/>
                </a:moveTo>
                <a:lnTo>
                  <a:pt x="0" y="0"/>
                </a:lnTo>
                <a:lnTo>
                  <a:pt x="0" y="4861927"/>
                </a:lnTo>
                <a:lnTo>
                  <a:pt x="5270381" y="4861927"/>
                </a:lnTo>
                <a:lnTo>
                  <a:pt x="527038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3718560"/>
          </a:xfrm>
          <a:prstGeom prst="rect">
            <a:avLst/>
          </a:prstGeom>
          <a:solidFill>
            <a:srgbClr val="FFCECE">
              <a:alpha val="69804"/>
            </a:srgbClr>
          </a:solidFill>
        </p:spPr>
      </p:sp>
      <p:sp>
        <p:nvSpPr>
          <p:cNvPr id="4" name="Freeform 4"/>
          <p:cNvSpPr/>
          <p:nvPr/>
        </p:nvSpPr>
        <p:spPr>
          <a:xfrm rot="-1094911">
            <a:off x="11721504" y="1403753"/>
            <a:ext cx="2855832" cy="2866582"/>
          </a:xfrm>
          <a:custGeom>
            <a:avLst/>
            <a:gdLst/>
            <a:ahLst/>
            <a:cxnLst/>
            <a:rect l="l" t="t" r="r" b="b"/>
            <a:pathLst>
              <a:path w="2855832" h="2866582">
                <a:moveTo>
                  <a:pt x="0" y="0"/>
                </a:moveTo>
                <a:lnTo>
                  <a:pt x="2855833" y="0"/>
                </a:lnTo>
                <a:lnTo>
                  <a:pt x="2855833" y="2866582"/>
                </a:lnTo>
                <a:lnTo>
                  <a:pt x="0" y="2866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1690">
            <a:off x="10005500" y="-1231953"/>
            <a:ext cx="1751015" cy="2307763"/>
          </a:xfrm>
          <a:custGeom>
            <a:avLst/>
            <a:gdLst/>
            <a:ahLst/>
            <a:cxnLst/>
            <a:rect l="l" t="t" r="r" b="b"/>
            <a:pathLst>
              <a:path w="1751015" h="2307763">
                <a:moveTo>
                  <a:pt x="0" y="0"/>
                </a:moveTo>
                <a:lnTo>
                  <a:pt x="1751015" y="0"/>
                </a:lnTo>
                <a:lnTo>
                  <a:pt x="1751015" y="2307763"/>
                </a:lnTo>
                <a:lnTo>
                  <a:pt x="0" y="2307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19200"/>
            <a:ext cx="81153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1F264D"/>
                </a:solidFill>
                <a:ea typeface="Nanum Gothic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86091"/>
            <a:ext cx="602489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F264D"/>
                </a:solidFill>
                <a:ea typeface="Nanum Gothic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16296"/>
            <a:ext cx="602489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165596"/>
            <a:ext cx="602489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64D"/>
                </a:solidFill>
                <a:ea typeface="Nanum Gothic Bold"/>
              </a:rPr>
              <a:t>분석산출물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14896"/>
            <a:ext cx="602489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64D"/>
                </a:solidFill>
                <a:ea typeface="Nanum Gothic Bold"/>
              </a:rPr>
              <a:t>개발환경 및 특이기술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664196"/>
            <a:ext cx="602489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64D"/>
                </a:solidFill>
                <a:ea typeface="Nanum Gothic Bold"/>
              </a:rPr>
              <a:t>설계산출물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45977" y="4613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26212" y="1028700"/>
            <a:ext cx="10933088" cy="8229600"/>
          </a:xfrm>
          <a:custGeom>
            <a:avLst/>
            <a:gdLst/>
            <a:ahLst/>
            <a:cxnLst/>
            <a:rect l="l" t="t" r="r" b="b"/>
            <a:pathLst>
              <a:path w="10933088" h="8229600">
                <a:moveTo>
                  <a:pt x="0" y="0"/>
                </a:moveTo>
                <a:lnTo>
                  <a:pt x="10933088" y="0"/>
                </a:lnTo>
                <a:lnTo>
                  <a:pt x="10933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44215" y="2079874"/>
            <a:ext cx="12184640" cy="6372840"/>
          </a:xfrm>
          <a:custGeom>
            <a:avLst/>
            <a:gdLst/>
            <a:ahLst/>
            <a:cxnLst/>
            <a:rect l="l" t="t" r="r" b="b"/>
            <a:pathLst>
              <a:path w="12184640" h="6372840">
                <a:moveTo>
                  <a:pt x="0" y="0"/>
                </a:moveTo>
                <a:lnTo>
                  <a:pt x="12184641" y="0"/>
                </a:lnTo>
                <a:lnTo>
                  <a:pt x="12184641" y="6372840"/>
                </a:lnTo>
                <a:lnTo>
                  <a:pt x="0" y="63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5723" y="2093084"/>
            <a:ext cx="12237236" cy="6321977"/>
          </a:xfrm>
          <a:custGeom>
            <a:avLst/>
            <a:gdLst/>
            <a:ahLst/>
            <a:cxnLst/>
            <a:rect l="l" t="t" r="r" b="b"/>
            <a:pathLst>
              <a:path w="12237236" h="6321977">
                <a:moveTo>
                  <a:pt x="0" y="0"/>
                </a:moveTo>
                <a:lnTo>
                  <a:pt x="12237236" y="0"/>
                </a:lnTo>
                <a:lnTo>
                  <a:pt x="12237236" y="6321977"/>
                </a:lnTo>
                <a:lnTo>
                  <a:pt x="0" y="632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24019" y="1931775"/>
            <a:ext cx="12397910" cy="6423450"/>
          </a:xfrm>
          <a:custGeom>
            <a:avLst/>
            <a:gdLst/>
            <a:ahLst/>
            <a:cxnLst/>
            <a:rect l="l" t="t" r="r" b="b"/>
            <a:pathLst>
              <a:path w="12397910" h="6423450">
                <a:moveTo>
                  <a:pt x="0" y="0"/>
                </a:moveTo>
                <a:lnTo>
                  <a:pt x="12397910" y="0"/>
                </a:lnTo>
                <a:lnTo>
                  <a:pt x="12397910" y="6423450"/>
                </a:lnTo>
                <a:lnTo>
                  <a:pt x="0" y="6423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64374" y="1968264"/>
            <a:ext cx="12278058" cy="6350472"/>
          </a:xfrm>
          <a:custGeom>
            <a:avLst/>
            <a:gdLst/>
            <a:ahLst/>
            <a:cxnLst/>
            <a:rect l="l" t="t" r="r" b="b"/>
            <a:pathLst>
              <a:path w="12278058" h="6350472">
                <a:moveTo>
                  <a:pt x="0" y="0"/>
                </a:moveTo>
                <a:lnTo>
                  <a:pt x="12278058" y="0"/>
                </a:lnTo>
                <a:lnTo>
                  <a:pt x="12278058" y="6350472"/>
                </a:lnTo>
                <a:lnTo>
                  <a:pt x="0" y="6350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프로젝트홈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602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 flipH="1">
            <a:off x="2077494" y="1501396"/>
            <a:ext cx="5290157" cy="7284209"/>
          </a:xfrm>
          <a:custGeom>
            <a:avLst/>
            <a:gdLst/>
            <a:ahLst/>
            <a:cxnLst/>
            <a:rect l="l" t="t" r="r" b="b"/>
            <a:pathLst>
              <a:path w="5290157" h="7284209">
                <a:moveTo>
                  <a:pt x="5290157" y="0"/>
                </a:moveTo>
                <a:lnTo>
                  <a:pt x="0" y="0"/>
                </a:lnTo>
                <a:lnTo>
                  <a:pt x="0" y="7284208"/>
                </a:lnTo>
                <a:lnTo>
                  <a:pt x="5290157" y="7284208"/>
                </a:lnTo>
                <a:lnTo>
                  <a:pt x="529015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27288" y="4769069"/>
            <a:ext cx="7932012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Nanum Gothic Bold"/>
                <a:ea typeface="Nanum Gothic Bold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프로젝트</a:t>
              </a:r>
              <a:r>
                <a:rPr lang="en-US" sz="9999">
                  <a:solidFill>
                    <a:srgbClr val="F4F4F4"/>
                  </a:solidFill>
                  <a:latin typeface="Nanum Gothic Bold"/>
                  <a:ea typeface="Nanum Gothic Bold"/>
                </a:rPr>
                <a:t>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263" y="1619270"/>
            <a:ext cx="2041475" cy="1566832"/>
          </a:xfrm>
          <a:custGeom>
            <a:avLst/>
            <a:gdLst/>
            <a:ahLst/>
            <a:cxnLst/>
            <a:rect l="l" t="t" r="r" b="b"/>
            <a:pathLst>
              <a:path w="2041475" h="1566832">
                <a:moveTo>
                  <a:pt x="0" y="0"/>
                </a:moveTo>
                <a:lnTo>
                  <a:pt x="2041474" y="0"/>
                </a:lnTo>
                <a:lnTo>
                  <a:pt x="2041474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123263" y="4247772"/>
            <a:ext cx="1868471" cy="1403689"/>
          </a:xfrm>
          <a:custGeom>
            <a:avLst/>
            <a:gdLst/>
            <a:ahLst/>
            <a:cxnLst/>
            <a:rect l="l" t="t" r="r" b="b"/>
            <a:pathLst>
              <a:path w="1868471" h="1403689">
                <a:moveTo>
                  <a:pt x="1868471" y="0"/>
                </a:moveTo>
                <a:lnTo>
                  <a:pt x="0" y="0"/>
                </a:lnTo>
                <a:lnTo>
                  <a:pt x="0" y="1403690"/>
                </a:lnTo>
                <a:lnTo>
                  <a:pt x="1868471" y="1403690"/>
                </a:lnTo>
                <a:lnTo>
                  <a:pt x="186847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23263" y="6713132"/>
            <a:ext cx="1463505" cy="1954598"/>
          </a:xfrm>
          <a:custGeom>
            <a:avLst/>
            <a:gdLst/>
            <a:ahLst/>
            <a:cxnLst/>
            <a:rect l="l" t="t" r="r" b="b"/>
            <a:pathLst>
              <a:path w="1463505" h="1954598">
                <a:moveTo>
                  <a:pt x="0" y="0"/>
                </a:moveTo>
                <a:lnTo>
                  <a:pt x="1463505" y="0"/>
                </a:lnTo>
                <a:lnTo>
                  <a:pt x="1463505" y="1954598"/>
                </a:lnTo>
                <a:lnTo>
                  <a:pt x="0" y="19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14862"/>
            <a:ext cx="584616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프로젝트개요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4997" y="4881562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소통의 한계 극복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4997" y="7690431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프로젝트단위 협업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44997" y="1849601"/>
            <a:ext cx="6514303" cy="1106170"/>
            <a:chOff x="0" y="0"/>
            <a:chExt cx="8685737" cy="1474893"/>
          </a:xfrm>
        </p:grpSpPr>
        <p:sp>
          <p:nvSpPr>
            <p:cNvPr id="9" name="TextBox 9"/>
            <p:cNvSpPr txBox="1"/>
            <p:nvPr/>
          </p:nvSpPr>
          <p:spPr>
            <a:xfrm>
              <a:off x="0" y="279400"/>
              <a:ext cx="8685737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4F4F4"/>
                  </a:solidFill>
                  <a:latin typeface="Nanum Gothic Bold"/>
                  <a:ea typeface="Nanum Gothic Bold"/>
                </a:rPr>
                <a:t> 그룹웨어 + 협업툴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50950"/>
              <a:ext cx="868573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21579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팀원소개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8181" y="2472657"/>
            <a:ext cx="8566598" cy="5341685"/>
          </a:xfrm>
          <a:custGeom>
            <a:avLst/>
            <a:gdLst/>
            <a:ahLst/>
            <a:cxnLst/>
            <a:rect l="l" t="t" r="r" b="b"/>
            <a:pathLst>
              <a:path w="8566598" h="5341685">
                <a:moveTo>
                  <a:pt x="0" y="0"/>
                </a:moveTo>
                <a:lnTo>
                  <a:pt x="8566597" y="0"/>
                </a:lnTo>
                <a:lnTo>
                  <a:pt x="8566597" y="5341686"/>
                </a:lnTo>
                <a:lnTo>
                  <a:pt x="0" y="534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71701" y="6855514"/>
            <a:ext cx="819558" cy="231525"/>
          </a:xfrm>
          <a:custGeom>
            <a:avLst/>
            <a:gdLst/>
            <a:ahLst/>
            <a:cxnLst/>
            <a:rect l="l" t="t" r="r" b="b"/>
            <a:pathLst>
              <a:path w="819558" h="231525">
                <a:moveTo>
                  <a:pt x="0" y="0"/>
                </a:moveTo>
                <a:lnTo>
                  <a:pt x="819558" y="0"/>
                </a:lnTo>
                <a:lnTo>
                  <a:pt x="819558" y="231525"/>
                </a:lnTo>
                <a:lnTo>
                  <a:pt x="0" y="23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028352">
            <a:off x="13459416" y="3582537"/>
            <a:ext cx="819558" cy="231525"/>
          </a:xfrm>
          <a:custGeom>
            <a:avLst/>
            <a:gdLst/>
            <a:ahLst/>
            <a:cxnLst/>
            <a:rect l="l" t="t" r="r" b="b"/>
            <a:pathLst>
              <a:path w="819558" h="231525">
                <a:moveTo>
                  <a:pt x="0" y="0"/>
                </a:moveTo>
                <a:lnTo>
                  <a:pt x="819558" y="0"/>
                </a:lnTo>
                <a:lnTo>
                  <a:pt x="819558" y="231525"/>
                </a:lnTo>
                <a:lnTo>
                  <a:pt x="0" y="23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483852">
            <a:off x="3459480" y="3490602"/>
            <a:ext cx="1044000" cy="264915"/>
          </a:xfrm>
          <a:custGeom>
            <a:avLst/>
            <a:gdLst/>
            <a:ahLst/>
            <a:cxnLst/>
            <a:rect l="l" t="t" r="r" b="b"/>
            <a:pathLst>
              <a:path w="1044000" h="264915">
                <a:moveTo>
                  <a:pt x="0" y="0"/>
                </a:moveTo>
                <a:lnTo>
                  <a:pt x="1044000" y="0"/>
                </a:lnTo>
                <a:lnTo>
                  <a:pt x="1044000" y="264915"/>
                </a:lnTo>
                <a:lnTo>
                  <a:pt x="0" y="264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57288"/>
            <a:ext cx="38102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397" y="3884348"/>
            <a:ext cx="206787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F264D"/>
                </a:solidFill>
                <a:latin typeface="Nanum Gothic Bold"/>
                <a:ea typeface="Nanum Gothic Bold"/>
              </a:rPr>
              <a:t>PL 전수진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0953" y="6309007"/>
            <a:ext cx="1940758" cy="4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1F264D"/>
                </a:solidFill>
                <a:latin typeface="Nanum Gothic Bold"/>
                <a:ea typeface="Nanum Gothic Bold"/>
              </a:rPr>
              <a:t>AA 송석원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61118" y="6309007"/>
            <a:ext cx="1940758" cy="4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1F264D"/>
                </a:solidFill>
                <a:latin typeface="Nanum Gothic Bold"/>
                <a:ea typeface="Nanum Gothic Bold"/>
              </a:rPr>
              <a:t>UA 김보영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69195" y="3904601"/>
            <a:ext cx="1940758" cy="4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1F264D"/>
                </a:solidFill>
                <a:latin typeface="Nanum Gothic Bold"/>
                <a:ea typeface="Nanum Gothic Bold"/>
              </a:rPr>
              <a:t>DA 권도윤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89815" y="1929152"/>
            <a:ext cx="1940758" cy="4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1F264D"/>
                </a:solidFill>
                <a:latin typeface="Nanum Gothic Bold"/>
                <a:ea typeface="Nanum Gothic Bold"/>
              </a:rPr>
              <a:t>TA 박민주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1100" y="7890543"/>
            <a:ext cx="1940758" cy="4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1F264D"/>
                </a:solidFill>
                <a:latin typeface="Nanum Gothic Bold"/>
                <a:ea typeface="Nanum Gothic Bold"/>
              </a:rPr>
              <a:t>BA 오경석</a:t>
            </a:r>
          </a:p>
        </p:txBody>
      </p:sp>
      <p:sp>
        <p:nvSpPr>
          <p:cNvPr id="15" name="Freeform 15"/>
          <p:cNvSpPr/>
          <p:nvPr/>
        </p:nvSpPr>
        <p:spPr>
          <a:xfrm rot="9536510">
            <a:off x="13452346" y="7009794"/>
            <a:ext cx="1044000" cy="264915"/>
          </a:xfrm>
          <a:custGeom>
            <a:avLst/>
            <a:gdLst/>
            <a:ahLst/>
            <a:cxnLst/>
            <a:rect l="l" t="t" r="r" b="b"/>
            <a:pathLst>
              <a:path w="1044000" h="264915">
                <a:moveTo>
                  <a:pt x="0" y="0"/>
                </a:moveTo>
                <a:lnTo>
                  <a:pt x="1044000" y="0"/>
                </a:lnTo>
                <a:lnTo>
                  <a:pt x="1044000" y="264915"/>
                </a:lnTo>
                <a:lnTo>
                  <a:pt x="0" y="264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분석산출물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grpSp>
        <p:nvGrpSpPr>
          <p:cNvPr id="3" name="Group 3"/>
          <p:cNvGrpSpPr/>
          <p:nvPr/>
        </p:nvGrpSpPr>
        <p:grpSpPr>
          <a:xfrm>
            <a:off x="2272611" y="3025292"/>
            <a:ext cx="4406132" cy="539870"/>
            <a:chOff x="0" y="0"/>
            <a:chExt cx="1658409" cy="203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409" cy="203200"/>
            </a:xfrm>
            <a:custGeom>
              <a:avLst/>
              <a:gdLst/>
              <a:ahLst/>
              <a:cxnLst/>
              <a:rect l="l" t="t" r="r" b="b"/>
              <a:pathLst>
                <a:path w="1658409" h="203200">
                  <a:moveTo>
                    <a:pt x="0" y="0"/>
                  </a:moveTo>
                  <a:lnTo>
                    <a:pt x="1455209" y="0"/>
                  </a:lnTo>
                  <a:lnTo>
                    <a:pt x="1658409" y="101600"/>
                  </a:lnTo>
                  <a:lnTo>
                    <a:pt x="1455209" y="203200"/>
                  </a:lnTo>
                  <a:lnTo>
                    <a:pt x="0" y="203200"/>
                  </a:lnTo>
                  <a:lnTo>
                    <a:pt x="20320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47625"/>
              <a:ext cx="1404409" cy="25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anum Gothic Bold"/>
                  <a:ea typeface="Nanum Gothic Bold"/>
                </a:rPr>
                <a:t>~10/26(4일) 주제선정 및 요구사항분석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27181" y="3797463"/>
            <a:ext cx="4200774" cy="495352"/>
            <a:chOff x="0" y="0"/>
            <a:chExt cx="1723212" cy="20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212" cy="203200"/>
            </a:xfrm>
            <a:custGeom>
              <a:avLst/>
              <a:gdLst/>
              <a:ahLst/>
              <a:cxnLst/>
              <a:rect l="l" t="t" r="r" b="b"/>
              <a:pathLst>
                <a:path w="1723212" h="203200">
                  <a:moveTo>
                    <a:pt x="0" y="0"/>
                  </a:moveTo>
                  <a:lnTo>
                    <a:pt x="1520012" y="0"/>
                  </a:lnTo>
                  <a:lnTo>
                    <a:pt x="1723212" y="101600"/>
                  </a:lnTo>
                  <a:lnTo>
                    <a:pt x="1520012" y="203200"/>
                  </a:lnTo>
                  <a:lnTo>
                    <a:pt x="0" y="203200"/>
                  </a:lnTo>
                  <a:lnTo>
                    <a:pt x="20320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47625"/>
              <a:ext cx="1469212" cy="25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anum Gothic Bold"/>
                  <a:ea typeface="Nanum Gothic Bold"/>
                </a:rPr>
                <a:t>~11/5(14일) DB설계 및 산출물 작성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34682" y="5447228"/>
            <a:ext cx="3378548" cy="447244"/>
            <a:chOff x="0" y="0"/>
            <a:chExt cx="1535002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5002" cy="203200"/>
            </a:xfrm>
            <a:custGeom>
              <a:avLst/>
              <a:gdLst/>
              <a:ahLst/>
              <a:cxnLst/>
              <a:rect l="l" t="t" r="r" b="b"/>
              <a:pathLst>
                <a:path w="1535002" h="203200">
                  <a:moveTo>
                    <a:pt x="0" y="0"/>
                  </a:moveTo>
                  <a:lnTo>
                    <a:pt x="1331802" y="0"/>
                  </a:lnTo>
                  <a:lnTo>
                    <a:pt x="1535002" y="101600"/>
                  </a:lnTo>
                  <a:lnTo>
                    <a:pt x="1331802" y="203200"/>
                  </a:lnTo>
                  <a:lnTo>
                    <a:pt x="0" y="203200"/>
                  </a:lnTo>
                  <a:lnTo>
                    <a:pt x="20320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47625"/>
              <a:ext cx="1281002" cy="25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anum Gothic Bold"/>
                  <a:ea typeface="Nanum Gothic Bold"/>
                </a:rPr>
                <a:t>~11/10(5일) UI구현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14430" y="6302594"/>
            <a:ext cx="2936088" cy="474361"/>
            <a:chOff x="0" y="0"/>
            <a:chExt cx="1257718" cy="203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7718" cy="203200"/>
            </a:xfrm>
            <a:custGeom>
              <a:avLst/>
              <a:gdLst/>
              <a:ahLst/>
              <a:cxnLst/>
              <a:rect l="l" t="t" r="r" b="b"/>
              <a:pathLst>
                <a:path w="1257718" h="203200">
                  <a:moveTo>
                    <a:pt x="0" y="0"/>
                  </a:moveTo>
                  <a:lnTo>
                    <a:pt x="1054518" y="0"/>
                  </a:lnTo>
                  <a:lnTo>
                    <a:pt x="1257718" y="101600"/>
                  </a:lnTo>
                  <a:lnTo>
                    <a:pt x="1054518" y="203200"/>
                  </a:lnTo>
                  <a:lnTo>
                    <a:pt x="0" y="203200"/>
                  </a:lnTo>
                  <a:lnTo>
                    <a:pt x="20320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47625"/>
              <a:ext cx="1003718" cy="25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anum Gothic Bold"/>
                  <a:ea typeface="Nanum Gothic Bold"/>
                </a:rPr>
                <a:t>~11/30(20일) 로직구현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27481" y="7229998"/>
            <a:ext cx="3867368" cy="447244"/>
            <a:chOff x="0" y="0"/>
            <a:chExt cx="1308709" cy="1513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8709" cy="151347"/>
            </a:xfrm>
            <a:custGeom>
              <a:avLst/>
              <a:gdLst/>
              <a:ahLst/>
              <a:cxnLst/>
              <a:rect l="l" t="t" r="r" b="b"/>
              <a:pathLst>
                <a:path w="1308709" h="151347">
                  <a:moveTo>
                    <a:pt x="0" y="0"/>
                  </a:moveTo>
                  <a:lnTo>
                    <a:pt x="1105509" y="0"/>
                  </a:lnTo>
                  <a:lnTo>
                    <a:pt x="1308709" y="75673"/>
                  </a:lnTo>
                  <a:lnTo>
                    <a:pt x="1105509" y="151347"/>
                  </a:lnTo>
                  <a:lnTo>
                    <a:pt x="0" y="151347"/>
                  </a:lnTo>
                  <a:lnTo>
                    <a:pt x="203200" y="75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77800" y="-47625"/>
              <a:ext cx="1054709" cy="19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Nanum Gothic Bold"/>
                  <a:ea typeface="Nanum Gothic Bold"/>
                </a:rPr>
                <a:t>~12/10(10일) 프로젝트테스트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2160257"/>
            <a:ext cx="2487822" cy="493560"/>
            <a:chOff x="0" y="0"/>
            <a:chExt cx="655229" cy="1299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5229" cy="129991"/>
            </a:xfrm>
            <a:custGeom>
              <a:avLst/>
              <a:gdLst/>
              <a:ahLst/>
              <a:cxnLst/>
              <a:rect l="l" t="t" r="r" b="b"/>
              <a:pathLst>
                <a:path w="655229" h="129991">
                  <a:moveTo>
                    <a:pt x="64996" y="0"/>
                  </a:moveTo>
                  <a:lnTo>
                    <a:pt x="590233" y="0"/>
                  </a:lnTo>
                  <a:cubicBezTo>
                    <a:pt x="626129" y="0"/>
                    <a:pt x="655229" y="29100"/>
                    <a:pt x="655229" y="64996"/>
                  </a:cubicBezTo>
                  <a:lnTo>
                    <a:pt x="655229" y="64996"/>
                  </a:lnTo>
                  <a:cubicBezTo>
                    <a:pt x="655229" y="100892"/>
                    <a:pt x="626129" y="129991"/>
                    <a:pt x="590233" y="129991"/>
                  </a:cubicBezTo>
                  <a:lnTo>
                    <a:pt x="64996" y="129991"/>
                  </a:lnTo>
                  <a:cubicBezTo>
                    <a:pt x="29100" y="129991"/>
                    <a:pt x="0" y="100892"/>
                    <a:pt x="0" y="64996"/>
                  </a:cubicBezTo>
                  <a:lnTo>
                    <a:pt x="0" y="64996"/>
                  </a:lnTo>
                  <a:cubicBezTo>
                    <a:pt x="0" y="29100"/>
                    <a:pt x="29100" y="0"/>
                    <a:pt x="64996" y="0"/>
                  </a:cubicBezTo>
                  <a:close/>
                </a:path>
              </a:pathLst>
            </a:custGeom>
            <a:solidFill>
              <a:srgbClr val="AB9B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55229" cy="17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anum Gothic Bold"/>
                  <a:ea typeface="Nanum Gothic Bold"/>
                </a:rPr>
                <a:t>9/22 팀원선정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009650"/>
            <a:ext cx="28821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진행일정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539846" y="4649940"/>
            <a:ext cx="2487822" cy="493560"/>
            <a:chOff x="0" y="0"/>
            <a:chExt cx="655229" cy="1299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5229" cy="129991"/>
            </a:xfrm>
            <a:custGeom>
              <a:avLst/>
              <a:gdLst/>
              <a:ahLst/>
              <a:cxnLst/>
              <a:rect l="l" t="t" r="r" b="b"/>
              <a:pathLst>
                <a:path w="655229" h="129991">
                  <a:moveTo>
                    <a:pt x="64996" y="0"/>
                  </a:moveTo>
                  <a:lnTo>
                    <a:pt x="590233" y="0"/>
                  </a:lnTo>
                  <a:cubicBezTo>
                    <a:pt x="626129" y="0"/>
                    <a:pt x="655229" y="29100"/>
                    <a:pt x="655229" y="64996"/>
                  </a:cubicBezTo>
                  <a:lnTo>
                    <a:pt x="655229" y="64996"/>
                  </a:lnTo>
                  <a:cubicBezTo>
                    <a:pt x="655229" y="100892"/>
                    <a:pt x="626129" y="129991"/>
                    <a:pt x="590233" y="129991"/>
                  </a:cubicBezTo>
                  <a:lnTo>
                    <a:pt x="64996" y="129991"/>
                  </a:lnTo>
                  <a:cubicBezTo>
                    <a:pt x="29100" y="129991"/>
                    <a:pt x="0" y="100892"/>
                    <a:pt x="0" y="64996"/>
                  </a:cubicBezTo>
                  <a:lnTo>
                    <a:pt x="0" y="64996"/>
                  </a:lnTo>
                  <a:cubicBezTo>
                    <a:pt x="0" y="29100"/>
                    <a:pt x="29100" y="0"/>
                    <a:pt x="64996" y="0"/>
                  </a:cubicBezTo>
                  <a:close/>
                </a:path>
              </a:pathLst>
            </a:custGeom>
            <a:solidFill>
              <a:srgbClr val="AB9BF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55229" cy="17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anum Gothic Bold"/>
                  <a:ea typeface="Nanum Gothic Bold"/>
                </a:rPr>
                <a:t>11/6 착수발표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809874" y="7996637"/>
            <a:ext cx="2487822" cy="493560"/>
            <a:chOff x="0" y="0"/>
            <a:chExt cx="655229" cy="1299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55229" cy="129991"/>
            </a:xfrm>
            <a:custGeom>
              <a:avLst/>
              <a:gdLst/>
              <a:ahLst/>
              <a:cxnLst/>
              <a:rect l="l" t="t" r="r" b="b"/>
              <a:pathLst>
                <a:path w="655229" h="129991">
                  <a:moveTo>
                    <a:pt x="64996" y="0"/>
                  </a:moveTo>
                  <a:lnTo>
                    <a:pt x="590233" y="0"/>
                  </a:lnTo>
                  <a:cubicBezTo>
                    <a:pt x="626129" y="0"/>
                    <a:pt x="655229" y="29100"/>
                    <a:pt x="655229" y="64996"/>
                  </a:cubicBezTo>
                  <a:lnTo>
                    <a:pt x="655229" y="64996"/>
                  </a:lnTo>
                  <a:cubicBezTo>
                    <a:pt x="655229" y="100892"/>
                    <a:pt x="626129" y="129991"/>
                    <a:pt x="590233" y="129991"/>
                  </a:cubicBezTo>
                  <a:lnTo>
                    <a:pt x="64996" y="129991"/>
                  </a:lnTo>
                  <a:cubicBezTo>
                    <a:pt x="29100" y="129991"/>
                    <a:pt x="0" y="100892"/>
                    <a:pt x="0" y="64996"/>
                  </a:cubicBezTo>
                  <a:lnTo>
                    <a:pt x="0" y="64996"/>
                  </a:lnTo>
                  <a:cubicBezTo>
                    <a:pt x="0" y="29100"/>
                    <a:pt x="29100" y="0"/>
                    <a:pt x="64996" y="0"/>
                  </a:cubicBezTo>
                  <a:close/>
                </a:path>
              </a:pathLst>
            </a:custGeom>
            <a:solidFill>
              <a:srgbClr val="AB9BF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655229" cy="17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anum Gothic Bold"/>
                  <a:ea typeface="Nanum Gothic Bold"/>
                </a:rPr>
                <a:t>12/14 최종발표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5910" y="4507230"/>
            <a:ext cx="4399227" cy="4738370"/>
            <a:chOff x="0" y="0"/>
            <a:chExt cx="895542" cy="964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95542" cy="9836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회사정보관리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직원정보관리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부서관리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조직도관리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프로젝트관리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근태관리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게시판관리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결재관리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웹하드관리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자원관리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지표분석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94259">
            <a:off x="-1078132" y="7494286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89"/>
                </a:lnTo>
                <a:lnTo>
                  <a:pt x="0" y="41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7695" y="4507230"/>
            <a:ext cx="4399227" cy="4738370"/>
            <a:chOff x="0" y="0"/>
            <a:chExt cx="895542" cy="964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95542" cy="9836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전자결재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웹하드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근태현황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메일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메신져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일정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알림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사내게시판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자원예약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ea typeface="Nanum Gothic Bold"/>
                </a:rPr>
                <a:t>마이페이지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latin typeface="Nanum Gothic Bold"/>
                  <a:ea typeface="Nanum Gothic Bold"/>
                </a:rPr>
                <a:t>PMS 일감관리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1F264D"/>
                  </a:solidFill>
                  <a:latin typeface="Nanum Gothic Bold"/>
                  <a:ea typeface="Nanum Gothic Bold"/>
                </a:rPr>
                <a:t>PMS 업무현황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5586" y="2136279"/>
            <a:ext cx="105229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주요기능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947695" y="3407374"/>
            <a:ext cx="4399227" cy="806450"/>
            <a:chOff x="0" y="0"/>
            <a:chExt cx="895542" cy="16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직원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5910" y="3407374"/>
            <a:ext cx="4399227" cy="806450"/>
            <a:chOff x="0" y="0"/>
            <a:chExt cx="895542" cy="1641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관리자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694259">
            <a:off x="15560162" y="-1300828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사용자 지정</PresentationFormat>
  <Paragraphs>81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Nanum Gothic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보라색 밝은 분홍색 회색 3D 비즈니스 사례 연구 및 보고서 비즈니스 프레젠테이션</dc:title>
  <cp:lastModifiedBy>Jeon Sujin</cp:lastModifiedBy>
  <cp:revision>1</cp:revision>
  <dcterms:created xsi:type="dcterms:W3CDTF">2006-08-16T00:00:00Z</dcterms:created>
  <dcterms:modified xsi:type="dcterms:W3CDTF">2023-11-05T06:26:33Z</dcterms:modified>
  <dc:identifier>DAFzRDbJPnc</dc:identifier>
</cp:coreProperties>
</file>